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4"/>
  </p:sldMasterIdLst>
  <p:notesMasterIdLst>
    <p:notesMasterId r:id="rId18"/>
  </p:notesMasterIdLst>
  <p:sldIdLst>
    <p:sldId id="276" r:id="rId5"/>
    <p:sldId id="289" r:id="rId6"/>
    <p:sldId id="288" r:id="rId7"/>
    <p:sldId id="290" r:id="rId8"/>
    <p:sldId id="291" r:id="rId9"/>
    <p:sldId id="299" r:id="rId10"/>
    <p:sldId id="300" r:id="rId11"/>
    <p:sldId id="301" r:id="rId12"/>
    <p:sldId id="298" r:id="rId13"/>
    <p:sldId id="293" r:id="rId14"/>
    <p:sldId id="297" r:id="rId15"/>
    <p:sldId id="296" r:id="rId16"/>
    <p:sldId id="294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ersione semplificata" id="{0417AAF2-C33B-7C49-9F6A-A9D529DD8A9F}">
          <p14:sldIdLst>
            <p14:sldId id="276"/>
            <p14:sldId id="289"/>
            <p14:sldId id="288"/>
            <p14:sldId id="290"/>
            <p14:sldId id="291"/>
            <p14:sldId id="299"/>
            <p14:sldId id="300"/>
            <p14:sldId id="301"/>
            <p14:sldId id="298"/>
            <p14:sldId id="293"/>
            <p14:sldId id="297"/>
            <p14:sldId id="296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E7B450-0D72-C10F-7AEE-FD2F20CB0574}" name="Béatrice Nguyen Duy" initials="BD" userId="S::beatrice.nguyen-duy_eun.org#ext#@eceuropaeu.onmicrosoft.com::113f1a87-d8a2-4046-83da-34cc8767fb1d" providerId="AD"/>
  <p188:author id="{F742E1D5-265C-B38A-794D-2375F256F569}" name="Silva Franco, Diana" initials="SD" userId="S::diana.silvafranco_gopacom.eu#ext#@eceuropaeu.onmicrosoft.com::51879d0b-fd16-4612-943a-207d1f286c1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inkova, Gabriela" initials="GC" lastIdx="1" clrIdx="0"/>
  <p:cmAuthor id="1" name="Gillebert, Margaux" initials="MXG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160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 /><Relationship Id="rId13" Type="http://schemas.openxmlformats.org/officeDocument/2006/relationships/slide" Target="slides/slide9.xml" /><Relationship Id="rId18" Type="http://schemas.openxmlformats.org/officeDocument/2006/relationships/notesMaster" Target="notesMasters/notesMaster1.xml" /><Relationship Id="rId3" Type="http://schemas.openxmlformats.org/officeDocument/2006/relationships/customXml" Target="../customXml/item3.xml" /><Relationship Id="rId21" Type="http://schemas.openxmlformats.org/officeDocument/2006/relationships/viewProps" Target="viewProps.xml" /><Relationship Id="rId7" Type="http://schemas.openxmlformats.org/officeDocument/2006/relationships/slide" Target="slides/slide3.xml" /><Relationship Id="rId12" Type="http://schemas.openxmlformats.org/officeDocument/2006/relationships/slide" Target="slides/slide8.xml" /><Relationship Id="rId17" Type="http://schemas.openxmlformats.org/officeDocument/2006/relationships/slide" Target="slides/slide13.xml" /><Relationship Id="rId2" Type="http://schemas.openxmlformats.org/officeDocument/2006/relationships/customXml" Target="../customXml/item2.xml" /><Relationship Id="rId16" Type="http://schemas.openxmlformats.org/officeDocument/2006/relationships/slide" Target="slides/slide12.xml" /><Relationship Id="rId20" Type="http://schemas.openxmlformats.org/officeDocument/2006/relationships/presProps" Target="presProps.xml" /><Relationship Id="rId1" Type="http://schemas.openxmlformats.org/officeDocument/2006/relationships/customXml" Target="../customXml/item1.xml" /><Relationship Id="rId6" Type="http://schemas.openxmlformats.org/officeDocument/2006/relationships/slide" Target="slides/slide2.xml" /><Relationship Id="rId11" Type="http://schemas.openxmlformats.org/officeDocument/2006/relationships/slide" Target="slides/slide7.xml" /><Relationship Id="rId24" Type="http://schemas.microsoft.com/office/2018/10/relationships/authors" Target="authors.xml" /><Relationship Id="rId5" Type="http://schemas.openxmlformats.org/officeDocument/2006/relationships/slide" Target="slides/slide1.xml" /><Relationship Id="rId15" Type="http://schemas.openxmlformats.org/officeDocument/2006/relationships/slide" Target="slides/slide11.xml" /><Relationship Id="rId23" Type="http://schemas.openxmlformats.org/officeDocument/2006/relationships/tableStyles" Target="tableStyles.xml" /><Relationship Id="rId10" Type="http://schemas.openxmlformats.org/officeDocument/2006/relationships/slide" Target="slides/slide6.xml" /><Relationship Id="rId19" Type="http://schemas.openxmlformats.org/officeDocument/2006/relationships/commentAuthors" Target="commentAuthors.xml" /><Relationship Id="rId4" Type="http://schemas.openxmlformats.org/officeDocument/2006/relationships/slideMaster" Target="slideMasters/slideMaster1.xml" /><Relationship Id="rId9" Type="http://schemas.openxmlformats.org/officeDocument/2006/relationships/slide" Target="slides/slide5.xml" /><Relationship Id="rId14" Type="http://schemas.openxmlformats.org/officeDocument/2006/relationships/slide" Target="slides/slide10.xml" /><Relationship Id="rId22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1AC067-5CF3-A24E-843A-9D2E71A2F94D}" type="datetimeFigureOut">
              <a:rPr lang="fr-FR" smtClean="0"/>
              <a:t>06/10/2023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43509-14A4-4141-8D88-16C7592F56C6}" type="slidenum">
              <a:rPr lang="fr-FR" smtClean="0"/>
              <a:t>‹N›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249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3509-14A4-4141-8D88-16C7592F56C6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005110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3509-14A4-4141-8D88-16C7592F56C6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1153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3509-14A4-4141-8D88-16C7592F56C6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1153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n-GB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3509-14A4-4141-8D88-16C7592F56C6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61153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243509-14A4-4141-8D88-16C7592F56C6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303432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 /><Relationship Id="rId2" Type="http://schemas.openxmlformats.org/officeDocument/2006/relationships/image" Target="../media/image1.png" /><Relationship Id="rId1" Type="http://schemas.openxmlformats.org/officeDocument/2006/relationships/slideMaster" Target="../slideMasters/slideMaster1.xml" /><Relationship Id="rId6" Type="http://schemas.openxmlformats.org/officeDocument/2006/relationships/image" Target="../media/image5.png" /><Relationship Id="rId5" Type="http://schemas.openxmlformats.org/officeDocument/2006/relationships/image" Target="../media/image4.png" /><Relationship Id="rId4" Type="http://schemas.openxmlformats.org/officeDocument/2006/relationships/image" Target="../media/image2.png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2A678DB-A95E-E64C-A55C-0DA7B77807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F6EACED-8D00-F043-BFB8-32B4DD5289CF}"/>
              </a:ext>
            </a:extLst>
          </p:cNvPr>
          <p:cNvSpPr/>
          <p:nvPr userDrawn="1"/>
        </p:nvSpPr>
        <p:spPr>
          <a:xfrm>
            <a:off x="6444208" y="699542"/>
            <a:ext cx="2667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E" sz="1400" b="1" cap="all" spc="300" dirty="0">
                <a:solidFill>
                  <a:srgbClr val="FB5C22"/>
                </a:solidFill>
                <a:latin typeface="EC Square Sans Cond Pro Medium" panose="020B0606000000020004" pitchFamily="34" charset="0"/>
              </a:rPr>
              <a:t>8-23 October 2022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496BBE-1AC6-AE55-040E-C10BAB65A48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56176" y="114190"/>
            <a:ext cx="2807972" cy="87338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1576FED-A207-95B2-0B64-B6E77BB5E9F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988444" cy="494801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AADBAE0-D8B8-8F4B-7E96-718080584F10}"/>
              </a:ext>
            </a:extLst>
          </p:cNvPr>
          <p:cNvSpPr/>
          <p:nvPr userDrawn="1"/>
        </p:nvSpPr>
        <p:spPr>
          <a:xfrm>
            <a:off x="6415128" y="716082"/>
            <a:ext cx="2667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E" sz="1400" b="1" cap="all" spc="300" dirty="0">
                <a:solidFill>
                  <a:srgbClr val="FB5C22"/>
                </a:solidFill>
                <a:latin typeface="EC Square Sans Cond Pro Medium" panose="020B0606000000020004" pitchFamily="34" charset="0"/>
              </a:rPr>
              <a:t>7-22 October 2023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B488C4C-613D-9E9F-C9E7-FE2B57112E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7188" y="2192114"/>
            <a:ext cx="3109868" cy="27559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830B5E8-C0E9-093F-170F-BAD044351E20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773" y="4716085"/>
            <a:ext cx="1440160" cy="30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808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7704" y="1308200"/>
            <a:ext cx="6550496" cy="33944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9091D66-F092-9E40-9A32-BBD0E04C0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418356"/>
            <a:ext cx="6550496" cy="857250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85FE442-AE3C-264D-B63D-E00A238524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EADC8477-BC60-482C-A504-EEFEAA9040EE}" type="slidenum">
              <a:rPr lang="en-GB" smtClean="0"/>
              <a:pPr algn="r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9182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051720" y="1308200"/>
            <a:ext cx="6406480" cy="3394472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71E221-5E18-6E4B-9B6D-966A78E29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690" y="697532"/>
            <a:ext cx="6476510" cy="621614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637135-E8DA-EB47-899C-03BA0E7487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/>
            <a:fld id="{EADC8477-BC60-482C-A504-EEFEAA9040EE}" type="slidenum">
              <a:rPr lang="en-GB" smtClean="0"/>
              <a:pPr algn="r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263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 /><Relationship Id="rId3" Type="http://schemas.openxmlformats.org/officeDocument/2006/relationships/slideLayout" Target="../slideLayouts/slideLayout3.xml" /><Relationship Id="rId7" Type="http://schemas.openxmlformats.org/officeDocument/2006/relationships/image" Target="../media/image3.png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image" Target="../media/image2.png" /><Relationship Id="rId5" Type="http://schemas.openxmlformats.org/officeDocument/2006/relationships/image" Target="../media/image1.png" /><Relationship Id="rId4" Type="http://schemas.openxmlformats.org/officeDocument/2006/relationships/theme" Target="../theme/theme1.xml" /><Relationship Id="rId9" Type="http://schemas.openxmlformats.org/officeDocument/2006/relationships/image" Target="../media/image5.png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0866" y="1480172"/>
            <a:ext cx="6494826" cy="30385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427984" y="48696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bg1"/>
                </a:solidFill>
              </a:defRPr>
            </a:lvl1pPr>
          </a:lstStyle>
          <a:p>
            <a:pPr algn="r"/>
            <a:fld id="{EADC8477-BC60-482C-A504-EEFEAA9040EE}" type="slidenum">
              <a:rPr lang="en-GB" smtClean="0"/>
              <a:pPr algn="r"/>
              <a:t>‹N›</a:t>
            </a:fld>
            <a:endParaRPr lang="en-GB"/>
          </a:p>
        </p:txBody>
      </p:sp>
      <p:sp>
        <p:nvSpPr>
          <p:cNvPr id="12" name="Title Placeholder 11">
            <a:extLst>
              <a:ext uri="{FF2B5EF4-FFF2-40B4-BE49-F238E27FC236}">
                <a16:creationId xmlns:a16="http://schemas.microsoft.com/office/drawing/2014/main" id="{381E81BC-ADE2-4247-B653-B74FD47E87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9182" y="787460"/>
            <a:ext cx="6476510" cy="6216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6A44A3-CB0A-9118-5722-414F03C4242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0" y="0"/>
            <a:ext cx="1547664" cy="51435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7E8C601-A6B2-9DC2-0062-F1967E4C96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5927"/>
          <a:stretch/>
        </p:blipFill>
        <p:spPr>
          <a:xfrm>
            <a:off x="0" y="-1"/>
            <a:ext cx="2815771" cy="211924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E9517E-73CA-8E7A-129E-93B844B55CD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 rot="16200000">
            <a:off x="-650048" y="2965845"/>
            <a:ext cx="2807972" cy="87338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3DC076E-1EA3-E908-4595-0A3D06E265B0}"/>
              </a:ext>
            </a:extLst>
          </p:cNvPr>
          <p:cNvSpPr/>
          <p:nvPr userDrawn="1"/>
        </p:nvSpPr>
        <p:spPr>
          <a:xfrm rot="16200000">
            <a:off x="-258103" y="3060796"/>
            <a:ext cx="26679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BE" sz="1400" b="1" cap="all" spc="300" dirty="0">
                <a:solidFill>
                  <a:srgbClr val="FB5C22"/>
                </a:solidFill>
                <a:latin typeface="EC Square Sans Cond Pro Medium" panose="020B0606000000020004" pitchFamily="34" charset="0"/>
              </a:rPr>
              <a:t>7-22 October 2023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0FA87D-F604-F7A0-69C2-A53A212CE5B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35" y="487536"/>
            <a:ext cx="1324830" cy="117403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4E4A20-D39B-BB0B-63C9-D1591CA1162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2773" y="4716085"/>
            <a:ext cx="1440160" cy="30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476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</p:sldLayoutIdLst>
  <p:hf hdr="0"/>
  <p:txStyles>
    <p:titleStyle>
      <a:lvl1pPr algn="l" defTabSz="685783" rtl="0" eaLnBrk="1" latinLnBrk="0" hangingPunct="1">
        <a:spcBef>
          <a:spcPct val="0"/>
        </a:spcBef>
        <a:buNone/>
        <a:defRPr sz="25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783" rtl="0" eaLnBrk="1" latinLnBrk="0" hangingPunct="1">
        <a:spcBef>
          <a:spcPct val="20000"/>
        </a:spcBef>
        <a:buFont typeface="Arial" panose="020B0604020202020204" pitchFamily="34" charset="0"/>
        <a:buNone/>
        <a:defRPr sz="1800" kern="1200">
          <a:solidFill>
            <a:schemeClr val="bg1">
              <a:lumMod val="50000"/>
            </a:schemeClr>
          </a:solidFill>
          <a:latin typeface="+mn-lt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bg1">
              <a:lumMod val="75000"/>
            </a:schemeClr>
          </a:solidFill>
          <a:latin typeface="+mn-lt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350" kern="1200">
          <a:solidFill>
            <a:schemeClr val="bg1"/>
          </a:solidFill>
          <a:latin typeface="+mn-lt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–"/>
        <a:defRPr sz="1200" kern="1200">
          <a:solidFill>
            <a:schemeClr val="accent3"/>
          </a:solidFill>
          <a:latin typeface="+mn-lt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»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school@codeweek.eu" TargetMode="External" /><Relationship Id="rId2" Type="http://schemas.openxmlformats.org/officeDocument/2006/relationships/hyperlink" Target="https://codeweek.eu/community?country_iso=IT" TargetMode="External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8.png" /><Relationship Id="rId4" Type="http://schemas.openxmlformats.org/officeDocument/2006/relationships/image" Target="../media/image17.png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 /><Relationship Id="rId3" Type="http://schemas.openxmlformats.org/officeDocument/2006/relationships/image" Target="../media/image19.png" /><Relationship Id="rId7" Type="http://schemas.openxmlformats.org/officeDocument/2006/relationships/image" Target="../media/image22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codeweek.eu/" TargetMode="External" /><Relationship Id="rId5" Type="http://schemas.openxmlformats.org/officeDocument/2006/relationships/image" Target="../media/image21.png" /><Relationship Id="rId4" Type="http://schemas.openxmlformats.org/officeDocument/2006/relationships/image" Target="../media/image20.pn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7.jpeg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 /><Relationship Id="rId1" Type="http://schemas.openxmlformats.org/officeDocument/2006/relationships/slideLayout" Target="../slideLayouts/slideLayout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 /><Relationship Id="rId1" Type="http://schemas.openxmlformats.org/officeDocument/2006/relationships/slideLayout" Target="../slideLayouts/slideLayout3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 /><Relationship Id="rId1" Type="http://schemas.openxmlformats.org/officeDocument/2006/relationships/slideLayout" Target="../slideLayouts/slideLayout3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hyperlink" Target="https://codeweek.eu/login" TargetMode="External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week.eu/guide" TargetMode="External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3.pn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odeweek.eu/remote-teaching" TargetMode="External" /><Relationship Id="rId7" Type="http://schemas.openxmlformats.org/officeDocument/2006/relationships/image" Target="../media/image14.png" /><Relationship Id="rId2" Type="http://schemas.openxmlformats.org/officeDocument/2006/relationships/hyperlink" Target="https://codeweek.eu/schools" TargetMode="External" /><Relationship Id="rId1" Type="http://schemas.openxmlformats.org/officeDocument/2006/relationships/slideLayout" Target="../slideLayouts/slideLayout2.xml" /><Relationship Id="rId6" Type="http://schemas.openxmlformats.org/officeDocument/2006/relationships/hyperlink" Target="https://codeweek.eu/resources/teach" TargetMode="External" /><Relationship Id="rId5" Type="http://schemas.openxmlformats.org/officeDocument/2006/relationships/hyperlink" Target="https://codeweek.eu/podcasts" TargetMode="External" /><Relationship Id="rId4" Type="http://schemas.openxmlformats.org/officeDocument/2006/relationships/hyperlink" Target="https://codeweek.eu/training" TargetMode="Externa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7D8B76-552B-9A42-972B-B8CBC525BE2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4171949" y="1427617"/>
            <a:ext cx="3910694" cy="14573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it-IT" sz="3600" b="1">
                <a:solidFill>
                  <a:schemeClr val="bg2"/>
                </a:solidFill>
              </a:rPr>
              <a:t>L’EU Code Week a scuola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6326404-AFDD-9444-ACB6-648489CEB68A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4105957" y="2826657"/>
            <a:ext cx="4997222" cy="764496"/>
          </a:xfrm>
        </p:spPr>
        <p:txBody>
          <a:bodyPr/>
          <a:lstStyle/>
          <a:p>
            <a:r>
              <a:rPr lang="it-IT">
                <a:solidFill>
                  <a:schemeClr val="bg2"/>
                </a:solidFill>
              </a:rPr>
              <a:t>Portare nelle scuole di tutta l’UE e nei Balcani occidentali l’EU Code Week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F6DF02-ADE8-B742-80BF-C5EC602C1C3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634843" y="4720771"/>
            <a:ext cx="1543050" cy="273050"/>
          </a:xfrm>
        </p:spPr>
        <p:txBody>
          <a:bodyPr/>
          <a:lstStyle/>
          <a:p>
            <a:fld id="{EADC8477-BC60-482C-A504-EEFEAA9040EE}" type="slidenum">
              <a:rPr lang="en-GB" smtClean="0"/>
              <a:t>1</a:t>
            </a:fld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6CB4D6-9AD5-374C-8366-924AA91F5D86}"/>
              </a:ext>
            </a:extLst>
          </p:cNvPr>
          <p:cNvSpPr/>
          <p:nvPr/>
        </p:nvSpPr>
        <p:spPr>
          <a:xfrm>
            <a:off x="1907704" y="4011910"/>
            <a:ext cx="9172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>
                <a:solidFill>
                  <a:srgbClr val="FB5C22"/>
                </a:solidFill>
                <a:latin typeface="EC Square Sans Cond Pro Medium" panose="020B0606000000020004" pitchFamily="34" charset="0"/>
              </a:rPr>
              <a:t>anni</a:t>
            </a:r>
          </a:p>
        </p:txBody>
      </p:sp>
    </p:spTree>
    <p:extLst>
      <p:ext uri="{BB962C8B-B14F-4D97-AF65-F5344CB8AC3E}">
        <p14:creationId xmlns:p14="http://schemas.microsoft.com/office/powerpoint/2010/main" val="2893710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141730" y="1329612"/>
            <a:ext cx="5076564" cy="756084"/>
          </a:xfrm>
        </p:spPr>
        <p:txBody>
          <a:bodyPr>
            <a:noAutofit/>
          </a:bodyPr>
          <a:lstStyle/>
          <a:p>
            <a:pPr marL="214308">
              <a:spcAft>
                <a:spcPts val="900"/>
              </a:spcAft>
            </a:pPr>
            <a:r>
              <a:rPr lang="it-IT"/>
              <a:t>Partecipa alla </a:t>
            </a:r>
            <a:r>
              <a:rPr lang="it-IT" u="sng"/>
              <a:t>sfida Code Week 4 All</a:t>
            </a:r>
            <a:r>
              <a:rPr lang="it-IT"/>
              <a:t> e aggiudicati il Certificato di eccellenza!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Sei alla ricerca di una sfida?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4680012" y="2463741"/>
            <a:ext cx="3078342" cy="1358885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500">
                <a:solidFill>
                  <a:schemeClr val="bg1">
                    <a:lumMod val="75000"/>
                  </a:schemeClr>
                </a:solidFill>
              </a:rPr>
              <a:t>Collegati con organizzatori dagli interessi affini, coinvolgendo almeno: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it-IT" sz="1350">
                <a:solidFill>
                  <a:schemeClr val="bg1"/>
                </a:solidFill>
              </a:rPr>
              <a:t>10 attività o </a:t>
            </a:r>
          </a:p>
          <a:p>
            <a:pPr marL="257168" indent="-257168">
              <a:buFont typeface="Arial" panose="020B0604020202020204" pitchFamily="34" charset="0"/>
              <a:buChar char="•"/>
            </a:pPr>
            <a:r>
              <a:rPr lang="it-IT" sz="1350">
                <a:solidFill>
                  <a:schemeClr val="bg1"/>
                </a:solidFill>
              </a:rPr>
              <a:t>3 paesi</a:t>
            </a:r>
          </a:p>
        </p:txBody>
      </p:sp>
      <p:pic>
        <p:nvPicPr>
          <p:cNvPr id="6146" name="Picture 2" descr="S:\F17001 - DG COMM Media Relations\3_Work\33_Work-in-process\8510150 - DG CONNECT EU Code Week\3_Work\WP2\Materials\1.Test MXG\visuals update ppt\PPT visuals_Awar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942" y="2193920"/>
            <a:ext cx="2160000" cy="2159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13E650C-99E2-767E-3E85-F5E73BD33F16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012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0" y="1172135"/>
            <a:ext cx="4439444" cy="3394472"/>
          </a:xfrm>
        </p:spPr>
        <p:txBody>
          <a:bodyPr>
            <a:normAutofit/>
          </a:bodyPr>
          <a:lstStyle/>
          <a:p>
            <a:r>
              <a:rPr lang="it-IT"/>
              <a:t>Troverai:</a:t>
            </a:r>
          </a:p>
          <a:p>
            <a:pPr lvl="1"/>
            <a:r>
              <a:rPr lang="it-IT"/>
              <a:t> il distintivo dell’EU Code Week</a:t>
            </a:r>
          </a:p>
          <a:p>
            <a:pPr lvl="1"/>
            <a:r>
              <a:rPr lang="it-IT"/>
              <a:t> il logo dell’EU Code Week</a:t>
            </a:r>
          </a:p>
          <a:p>
            <a:pPr lvl="1"/>
            <a:r>
              <a:rPr lang="it-IT"/>
              <a:t> il volantino dell’EU Code Week @ scuola</a:t>
            </a:r>
          </a:p>
          <a:p>
            <a:pPr lvl="1"/>
            <a:r>
              <a:rPr lang="it-IT"/>
              <a:t> l’infografica dell’EU Code Week @ scuola</a:t>
            </a:r>
          </a:p>
          <a:p>
            <a:pPr lvl="1"/>
            <a:r>
              <a:rPr lang="it-IT"/>
              <a:t> il manifesto dell’EU Code Week @ scuola</a:t>
            </a:r>
          </a:p>
          <a:p>
            <a:pPr lvl="1"/>
            <a:r>
              <a:rPr lang="it-IT"/>
              <a:t> i certificati di partecipazione per studenti e studentesse</a:t>
            </a:r>
          </a:p>
          <a:p>
            <a:pPr lvl="1"/>
            <a:r>
              <a:rPr lang="it-IT"/>
              <a:t> una presentazione informativa</a:t>
            </a:r>
          </a:p>
          <a:p>
            <a:pPr lvl="1"/>
            <a:r>
              <a:rPr lang="it-IT"/>
              <a:t> una cornice per i social media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/>
              <a:t>Toolkit per insegnanti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7170" name="Picture 2" descr="S:\F17001 - DG COMM Media Relations\3_Work\33_Work-in-process\8510150 - DG CONNECT EU Code Week\3_Work\WP2\Materials\1.Test MXG\visuals update ppt\PPT visuals_Blond girl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" r="4631"/>
          <a:stretch/>
        </p:blipFill>
        <p:spPr bwMode="auto">
          <a:xfrm>
            <a:off x="1827085" y="1172285"/>
            <a:ext cx="2663931" cy="297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DB8EC2A2-C398-2A56-4204-86E1779BE0FA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075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093826" y="1547514"/>
            <a:ext cx="3628914" cy="1014259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it-IT"/>
              <a:t>Contatta l’ambasciatore dell’EU Code Week nel tuo paese</a:t>
            </a:r>
          </a:p>
          <a:p>
            <a:r>
              <a:rPr lang="it-IT">
                <a:ea typeface="+mn-lt"/>
                <a:cs typeface="+mn-lt"/>
                <a:hlinkClick r:id="rId2"/>
              </a:rPr>
              <a:t>EU Code Week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94123" y="181592"/>
            <a:ext cx="7047156" cy="857250"/>
          </a:xfrm>
        </p:spPr>
        <p:txBody>
          <a:bodyPr/>
          <a:lstStyle/>
          <a:p>
            <a:pPr algn="l"/>
            <a:r>
              <a:rPr lang="it-IT"/>
              <a:t>Contattaci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sp>
        <p:nvSpPr>
          <p:cNvPr id="7" name="TextBox 6"/>
          <p:cNvSpPr txBox="1"/>
          <p:nvPr/>
        </p:nvSpPr>
        <p:spPr>
          <a:xfrm>
            <a:off x="2286279" y="4073668"/>
            <a:ext cx="3795675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it-IT" dirty="0">
                <a:solidFill>
                  <a:schemeClr val="bg1">
                    <a:lumMod val="50000"/>
                  </a:schemeClr>
                </a:solidFill>
              </a:rPr>
              <a:t>Assistenza per insegnanti: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it-IT" dirty="0">
                <a:solidFill>
                  <a:schemeClr val="bg1">
                    <a:lumMod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school@codeweek.eu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8195" name="Picture 3" descr="S:\F17001 - DG COMM Media Relations\3_Work\33_Work-in-process\8510150 - DG CONNECT EU Code Week\3_Work\WP2\Materials\1.Test MXG\visuals update ppt\PPT visuals_Get in touch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731" y="2544877"/>
            <a:ext cx="1556410" cy="1555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44391CEB-875B-9E7C-8F23-A51833D318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7062" y="843394"/>
            <a:ext cx="2256150" cy="3139741"/>
          </a:xfrm>
          <a:prstGeom prst="rect">
            <a:avLst/>
          </a:prstGeom>
        </p:spPr>
      </p:pic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BAA67C2E-4835-92E5-9196-6C08C7F99618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1993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Collegati a #CodeWeek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FA8A7E8-D071-58F7-04F3-A74B2EC3859D}"/>
              </a:ext>
            </a:extLst>
          </p:cNvPr>
          <p:cNvGrpSpPr/>
          <p:nvPr/>
        </p:nvGrpSpPr>
        <p:grpSpPr>
          <a:xfrm>
            <a:off x="3529204" y="1127385"/>
            <a:ext cx="3597056" cy="3454902"/>
            <a:chOff x="3529204" y="1127385"/>
            <a:chExt cx="3597056" cy="345490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636B054-7110-7601-91C9-D62E0A9312A5}"/>
                </a:ext>
              </a:extLst>
            </p:cNvPr>
            <p:cNvGrpSpPr/>
            <p:nvPr/>
          </p:nvGrpSpPr>
          <p:grpSpPr>
            <a:xfrm>
              <a:off x="3529204" y="1127385"/>
              <a:ext cx="3597056" cy="3454902"/>
              <a:chOff x="3529204" y="1127385"/>
              <a:chExt cx="3597056" cy="3454902"/>
            </a:xfrm>
          </p:grpSpPr>
          <p:pic>
            <p:nvPicPr>
              <p:cNvPr id="17" name="Picture 16" descr="Related image">
                <a:extLst>
                  <a:ext uri="{FF2B5EF4-FFF2-40B4-BE49-F238E27FC236}">
                    <a16:creationId xmlns:a16="http://schemas.microsoft.com/office/drawing/2014/main" id="{E550BB55-30F5-EA0E-27DD-35010B77BEE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07445" y="1127385"/>
                <a:ext cx="584978" cy="58497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DD16F4FA-4E6B-7FC9-E6E3-ADAE7A7E3C9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38061" y="1859324"/>
                <a:ext cx="519448" cy="5194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9" name="Picture 18" descr="Image result for facebook logo">
                <a:extLst>
                  <a:ext uri="{FF2B5EF4-FFF2-40B4-BE49-F238E27FC236}">
                    <a16:creationId xmlns:a16="http://schemas.microsoft.com/office/drawing/2014/main" id="{5FEBA235-6FF7-D56A-0CB5-F938605862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29204" y="2421904"/>
                <a:ext cx="745225" cy="7452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0" name="TextBox 5">
                <a:extLst>
                  <a:ext uri="{FF2B5EF4-FFF2-40B4-BE49-F238E27FC236}">
                    <a16:creationId xmlns:a16="http://schemas.microsoft.com/office/drawing/2014/main" id="{A8B38B00-97F3-8C39-B699-BC6BC64478C2}"/>
                  </a:ext>
                </a:extLst>
              </p:cNvPr>
              <p:cNvSpPr txBox="1"/>
              <p:nvPr/>
            </p:nvSpPr>
            <p:spPr>
              <a:xfrm>
                <a:off x="4425960" y="1232933"/>
                <a:ext cx="2700300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>
                    <a:solidFill>
                      <a:schemeClr val="bg1">
                        <a:lumMod val="50000"/>
                      </a:schemeClr>
                    </a:solidFill>
                    <a:latin typeface="+mj-lt"/>
                    <a:hlinkClick r:id="rId6">
                      <a:extLst>
                        <a:ext uri="{A12FA001-AC4F-418D-AE19-62706E023703}">
                          <ahyp:hlinkClr xmlns:ahyp="http://schemas.microsoft.com/office/drawing/2018/hyperlinkcolor" val="tx"/>
                        </a:ext>
                      </a:extLst>
                    </a:hlinkClick>
                  </a:rPr>
                  <a:t>codeweek.eu</a:t>
                </a:r>
              </a:p>
            </p:txBody>
          </p:sp>
          <p:sp>
            <p:nvSpPr>
              <p:cNvPr id="21" name="TextBox 6">
                <a:extLst>
                  <a:ext uri="{FF2B5EF4-FFF2-40B4-BE49-F238E27FC236}">
                    <a16:creationId xmlns:a16="http://schemas.microsoft.com/office/drawing/2014/main" id="{4735F8EB-FC74-6B6B-4909-1D404169F7E0}"/>
                  </a:ext>
                </a:extLst>
              </p:cNvPr>
              <p:cNvSpPr txBox="1"/>
              <p:nvPr/>
            </p:nvSpPr>
            <p:spPr>
              <a:xfrm>
                <a:off x="4425960" y="1963471"/>
                <a:ext cx="2428605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@CodeWeekEU</a:t>
                </a:r>
              </a:p>
            </p:txBody>
          </p:sp>
          <p:sp>
            <p:nvSpPr>
              <p:cNvPr id="22" name="TextBox 8">
                <a:extLst>
                  <a:ext uri="{FF2B5EF4-FFF2-40B4-BE49-F238E27FC236}">
                    <a16:creationId xmlns:a16="http://schemas.microsoft.com/office/drawing/2014/main" id="{0EAFE77D-22F8-5BC0-4A6A-9215AA52EAE0}"/>
                  </a:ext>
                </a:extLst>
              </p:cNvPr>
              <p:cNvSpPr txBox="1"/>
              <p:nvPr/>
            </p:nvSpPr>
            <p:spPr>
              <a:xfrm>
                <a:off x="4425960" y="3353169"/>
                <a:ext cx="2428605" cy="369332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 rtlCol="0" anchor="t"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@CodeWeekEU</a:t>
                </a:r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5475E69C-E81A-362F-4504-95A36C027AA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68677" y="3316165"/>
                <a:ext cx="460646" cy="45971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4" name="Picture 23" descr="Icon&#10;&#10;Description automatically generated">
                <a:extLst>
                  <a:ext uri="{FF2B5EF4-FFF2-40B4-BE49-F238E27FC236}">
                    <a16:creationId xmlns:a16="http://schemas.microsoft.com/office/drawing/2014/main" id="{E7D30CAA-570F-CDA6-FA04-4ADED65903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648266" y="4031117"/>
                <a:ext cx="504107" cy="450192"/>
              </a:xfrm>
              <a:prstGeom prst="rect">
                <a:avLst/>
              </a:prstGeom>
            </p:spPr>
          </p:pic>
          <p:sp>
            <p:nvSpPr>
              <p:cNvPr id="25" name="TextBox 11">
                <a:extLst>
                  <a:ext uri="{FF2B5EF4-FFF2-40B4-BE49-F238E27FC236}">
                    <a16:creationId xmlns:a16="http://schemas.microsoft.com/office/drawing/2014/main" id="{56951635-0670-D1A1-07A4-C39D3D4F6486}"/>
                  </a:ext>
                </a:extLst>
              </p:cNvPr>
              <p:cNvSpPr txBox="1"/>
              <p:nvPr/>
            </p:nvSpPr>
            <p:spPr>
              <a:xfrm>
                <a:off x="4425960" y="3935956"/>
                <a:ext cx="2473625" cy="646331"/>
              </a:xfrm>
              <a:prstGeom prst="rect">
                <a:avLst/>
              </a:prstGeom>
              <a:noFill/>
            </p:spPr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spAutoFit/>
              </a:bodyPr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s-ES">
                    <a:solidFill>
                      <a:schemeClr val="bg1">
                        <a:lumMod val="50000"/>
                      </a:schemeClr>
                    </a:solidFill>
                    <a:latin typeface="+mj-lt"/>
                  </a:rPr>
                  <a:t>linkedin.com/company/codeweek/</a:t>
                </a:r>
              </a:p>
            </p:txBody>
          </p:sp>
        </p:grpSp>
        <p:sp>
          <p:nvSpPr>
            <p:cNvPr id="16" name="TextBox 8">
              <a:extLst>
                <a:ext uri="{FF2B5EF4-FFF2-40B4-BE49-F238E27FC236}">
                  <a16:creationId xmlns:a16="http://schemas.microsoft.com/office/drawing/2014/main" id="{79755BAD-42D8-B868-DB09-146E5C86C0CF}"/>
                </a:ext>
              </a:extLst>
            </p:cNvPr>
            <p:cNvSpPr txBox="1"/>
            <p:nvPr/>
          </p:nvSpPr>
          <p:spPr>
            <a:xfrm>
              <a:off x="4381056" y="2668730"/>
              <a:ext cx="2428605" cy="36933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s-ES" dirty="0">
                  <a:solidFill>
                    <a:schemeClr val="bg1">
                      <a:lumMod val="50000"/>
                    </a:schemeClr>
                  </a:solidFill>
                  <a:latin typeface="+mj-lt"/>
                </a:rPr>
                <a:t>@CodeEU</a:t>
              </a:r>
            </a:p>
          </p:txBody>
        </p:sp>
      </p:grp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A52BD896-AE0A-5033-6E57-87F4C0609207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14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522940" y="1080408"/>
            <a:ext cx="7618514" cy="615478"/>
          </a:xfrm>
        </p:spPr>
        <p:txBody>
          <a:bodyPr>
            <a:noAutofit/>
          </a:bodyPr>
          <a:lstStyle/>
          <a:p>
            <a:pPr algn="ctr"/>
            <a:r>
              <a:rPr lang="it-IT"/>
              <a:t>Un movimento nato dal basso, gestito da volontari e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6242" y="418356"/>
            <a:ext cx="7615589" cy="863973"/>
          </a:xfrm>
        </p:spPr>
        <p:txBody>
          <a:bodyPr/>
          <a:lstStyle/>
          <a:p>
            <a:r>
              <a:rPr lang="it-IT"/>
              <a:t>Cos’è l’EU Code Week?</a:t>
            </a:r>
          </a:p>
        </p:txBody>
      </p:sp>
      <p:sp>
        <p:nvSpPr>
          <p:cNvPr id="10" name="AutoShape 2" descr="Image result for logo european commission transparent"/>
          <p:cNvSpPr>
            <a:spLocks noChangeAspect="1" noChangeArrowheads="1"/>
          </p:cNvSpPr>
          <p:nvPr/>
        </p:nvSpPr>
        <p:spPr bwMode="auto">
          <a:xfrm>
            <a:off x="1259681" y="-108347"/>
            <a:ext cx="2286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en-US" sz="1350"/>
          </a:p>
        </p:txBody>
      </p:sp>
      <p:pic>
        <p:nvPicPr>
          <p:cNvPr id="1030" name="Picture 6" descr="Related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170" y="3683312"/>
            <a:ext cx="1404156" cy="819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ontent Placeholder 1"/>
          <p:cNvSpPr txBox="1">
            <a:spLocks/>
          </p:cNvSpPr>
          <p:nvPr/>
        </p:nvSpPr>
        <p:spPr>
          <a:xfrm>
            <a:off x="3192344" y="3870130"/>
            <a:ext cx="2106234" cy="526131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sz="1350" dirty="0">
                <a:solidFill>
                  <a:schemeClr val="bg1"/>
                </a:solidFill>
              </a:rPr>
              <a:t>sostenuto dalla Commissione europea</a:t>
            </a:r>
          </a:p>
        </p:txBody>
      </p:sp>
      <p:pic>
        <p:nvPicPr>
          <p:cNvPr id="4098" name="Picture 2" descr="Lâimage contient peut-ÃªtreÂ : 8 personnes, personnes souriantes, personnes debout, terrain de basketball et intÃ©rieu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1"/>
          <a:stretch/>
        </p:blipFill>
        <p:spPr bwMode="auto">
          <a:xfrm>
            <a:off x="2982936" y="1513678"/>
            <a:ext cx="4698523" cy="2116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1EFA8894-8E59-EAC2-5135-5655AC44AD26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2393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828800" y="1221602"/>
            <a:ext cx="6902723" cy="3481072"/>
          </a:xfrm>
        </p:spPr>
        <p:txBody>
          <a:bodyPr>
            <a:normAutofit/>
          </a:bodyPr>
          <a:lstStyle/>
          <a:p>
            <a:pPr algn="just"/>
            <a:r>
              <a:rPr lang="it-IT"/>
              <a:t>Puntiamo a:</a:t>
            </a:r>
          </a:p>
          <a:p>
            <a:pPr lvl="1"/>
            <a:r>
              <a:rPr lang="it-IT"/>
              <a:t>promuovere il pensiero computazionale, la programmazione e le attività legate alla tecnologia;</a:t>
            </a:r>
          </a:p>
          <a:p>
            <a:pPr lvl="1"/>
            <a:r>
              <a:rPr lang="it-IT"/>
              <a:t>dare vita alle idee tramite la programmazione e migliorarne la visibilità;</a:t>
            </a:r>
          </a:p>
          <a:p>
            <a:pPr lvl="1"/>
            <a:r>
              <a:rPr lang="it-IT"/>
              <a:t>riunire persone motivate per esplorare e conoscere il mondo digitale.</a:t>
            </a:r>
          </a:p>
          <a:p>
            <a:pPr algn="just"/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51720" y="418356"/>
            <a:ext cx="6406480" cy="857250"/>
          </a:xfrm>
        </p:spPr>
        <p:txBody>
          <a:bodyPr/>
          <a:lstStyle/>
          <a:p>
            <a:r>
              <a:rPr lang="it-IT"/>
              <a:t>Quali sono gli obiettivi?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8" name="Picture 2" descr="S:\F17001 - DG COMM Media Relations\3_Work\33_Work-in-process\8510150 - DG CONNECT EU Code Week\3_Work\WP2\Materials\Toolkits\2019\EU Code Week 2019 Communications Toolkit\Social Media\Post 1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83"/>
          <a:stretch/>
        </p:blipFill>
        <p:spPr bwMode="auto">
          <a:xfrm>
            <a:off x="3508149" y="2819261"/>
            <a:ext cx="3546392" cy="1531835"/>
          </a:xfrm>
          <a:prstGeom prst="snip1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F5F526C3-BB17-50A9-5D62-B5DD712A0E2A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481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34018" y="1977687"/>
            <a:ext cx="2851212" cy="1317557"/>
          </a:xfrm>
        </p:spPr>
        <p:txBody>
          <a:bodyPr>
            <a:normAutofit fontScale="85000" lnSpcReduction="10000"/>
          </a:bodyPr>
          <a:lstStyle/>
          <a:p>
            <a:r>
              <a:rPr lang="it-IT"/>
              <a:t>Un bagaglio di competenze fatto di pensiero computazionale, risoluzione dei problemi, ragionamento critico, logica, lavoro di squadra e creatività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51720" y="418356"/>
            <a:ext cx="6406480" cy="857250"/>
          </a:xfrm>
        </p:spPr>
        <p:txBody>
          <a:bodyPr/>
          <a:lstStyle/>
          <a:p>
            <a:r>
              <a:rPr lang="it-IT"/>
              <a:t>Cos’è la programmazione?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1026" name="Picture 2" descr="S:\F17001 - DG COMM Media Relations\3_Work\33_Work-in-process\8510150 - DG CONNECT EU Code Week\3_Work\WP2\Materials\1.Test MXG\visuals update ppt\PPT visuals_Ginger guy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718" y="1491630"/>
            <a:ext cx="2430000" cy="242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5EAC47B6-D695-9326-8CF9-D22B2E4F2E2F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8247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42601" y="1491631"/>
            <a:ext cx="4278681" cy="2628339"/>
          </a:xfrm>
        </p:spPr>
        <p:txBody>
          <a:bodyPr>
            <a:noAutofit/>
          </a:bodyPr>
          <a:lstStyle/>
          <a:p>
            <a:pPr lvl="1"/>
            <a:r>
              <a:rPr lang="it-IT"/>
              <a:t>Per incoraggiare l’accettazione e la diffusione dell’innovazione nei sistemi didattici</a:t>
            </a:r>
          </a:p>
          <a:p>
            <a:pPr lvl="1"/>
            <a:r>
              <a:rPr lang="it-IT"/>
              <a:t>Per offrire a studenti e studentesse la possibilità di muovere i primi passi come creatori e creatrici digitali</a:t>
            </a:r>
          </a:p>
          <a:p>
            <a:pPr lvl="1"/>
            <a:r>
              <a:rPr lang="it-IT"/>
              <a:t>Per potenziare le capacità di studenti e studentesse e aiutarli a sviluppare una migliore comprensione del mondo che li circonda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051720" y="418356"/>
            <a:ext cx="6406480" cy="857250"/>
          </a:xfrm>
        </p:spPr>
        <p:txBody>
          <a:bodyPr/>
          <a:lstStyle/>
          <a:p>
            <a:r>
              <a:rPr lang="it-IT"/>
              <a:t>Perché a scuola?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2050" name="Picture 2" descr="S:\F17001 - DG COMM Media Relations\3_Work\33_Work-in-process\8510150 - DG CONNECT EU Code Week\3_Work\WP2\Materials\1.Test MXG\visuals update ppt\PPT visuals_Resource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730" y="1491630"/>
            <a:ext cx="2430000" cy="2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96FBD7B9-8F01-4D15-1653-FE2839F3549E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259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696161" y="910615"/>
            <a:ext cx="3625257" cy="253354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13995" indent="-213995" algn="ctr">
              <a:spcAft>
                <a:spcPts val="900"/>
              </a:spcAft>
            </a:pPr>
            <a:r>
              <a:rPr lang="it-IT" dirty="0"/>
              <a:t>Organizza la tua attività di programmazione:</a:t>
            </a:r>
            <a:endParaRPr lang="en-US" dirty="0"/>
          </a:p>
          <a:p>
            <a:pPr marL="556895" lvl="1" indent="-213995"/>
            <a:r>
              <a:rPr lang="it-IT" dirty="0"/>
              <a:t>Visita: https://codeweek.eu/login</a:t>
            </a:r>
          </a:p>
          <a:p>
            <a:pPr marL="556895" lvl="1" indent="-213995"/>
            <a:r>
              <a:rPr lang="it-IT" dirty="0"/>
              <a:t>scegli un argomento e un pubblico di destinazione e registra la tua attività:</a:t>
            </a:r>
          </a:p>
          <a:p>
            <a:pPr marL="213995" indent="-213995">
              <a:spcAft>
                <a:spcPts val="900"/>
              </a:spcAft>
            </a:pPr>
            <a:endParaRPr lang="en-GB">
              <a:solidFill>
                <a:schemeClr val="bg1">
                  <a:lumMod val="50000"/>
                </a:schemeClr>
              </a:solidFill>
            </a:endParaRPr>
          </a:p>
          <a:p>
            <a:pPr marL="213995" indent="-213995">
              <a:spcAft>
                <a:spcPts val="900"/>
              </a:spcAft>
            </a:pPr>
            <a:endParaRPr lang="en-GB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07704" y="137998"/>
            <a:ext cx="6550496" cy="857250"/>
          </a:xfrm>
        </p:spPr>
        <p:txBody>
          <a:bodyPr/>
          <a:lstStyle/>
          <a:p>
            <a:r>
              <a:rPr lang="it-IT"/>
              <a:t>Come scendere in campo?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7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7901BFB-DA49-5FCC-034B-70B81A667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0841" y="800507"/>
            <a:ext cx="2877725" cy="3875242"/>
          </a:xfrm>
          <a:prstGeom prst="rect">
            <a:avLst/>
          </a:prstGeom>
        </p:spPr>
      </p:pic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F3D6E2B5-A609-CD42-1538-A8D24F608351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48527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endParaRPr lang="en-GB">
              <a:hlinkClick r:id="rId2"/>
            </a:endParaRPr>
          </a:p>
          <a:p>
            <a:pPr algn="ctr"/>
            <a:endParaRPr lang="en-GB" sz="1200">
              <a:hlinkClick r:id="rId2"/>
            </a:endParaRPr>
          </a:p>
          <a:p>
            <a:pPr algn="ctr"/>
            <a:r>
              <a:rPr lang="it-IT">
                <a:hlinkClick r:id="rId2"/>
              </a:rPr>
              <a:t>https://codeweek.eu/login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Registra la tua attività sulla mappa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0BB0DAEB-EE89-4B9C-A985-534C757C8D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86" t="13436" r="16504" b="14971"/>
          <a:stretch/>
        </p:blipFill>
        <p:spPr>
          <a:xfrm>
            <a:off x="2438400" y="1190625"/>
            <a:ext cx="5787902" cy="2842894"/>
          </a:xfrm>
          <a:prstGeom prst="rect">
            <a:avLst/>
          </a:prstGeom>
        </p:spPr>
      </p:pic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A41E58C9-4FD4-46E2-1ACD-5B304C9F8505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279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526721" y="629712"/>
            <a:ext cx="7543800" cy="857250"/>
          </a:xfrm>
        </p:spPr>
        <p:txBody>
          <a:bodyPr/>
          <a:lstStyle/>
          <a:p>
            <a:r>
              <a:rPr lang="it-IT"/>
              <a:t>Dove trovare assistenza e informazioni?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sp>
        <p:nvSpPr>
          <p:cNvPr id="22" name="Content Placeholder 1"/>
          <p:cNvSpPr txBox="1">
            <a:spLocks/>
          </p:cNvSpPr>
          <p:nvPr/>
        </p:nvSpPr>
        <p:spPr>
          <a:xfrm>
            <a:off x="4640759" y="1512406"/>
            <a:ext cx="3510390" cy="2430269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it-IT" sz="1800" dirty="0">
                <a:solidFill>
                  <a:schemeClr val="bg1">
                    <a:lumMod val="50000"/>
                  </a:schemeClr>
                </a:solidFill>
              </a:rPr>
              <a:t>Non conosci ancora l’EU Code Week?</a:t>
            </a:r>
          </a:p>
          <a:p>
            <a:pPr lvl="1"/>
            <a:r>
              <a:rPr lang="it-IT" sz="1500" dirty="0">
                <a:solidFill>
                  <a:schemeClr val="bg1">
                    <a:lumMod val="75000"/>
                  </a:schemeClr>
                </a:solidFill>
              </a:rPr>
              <a:t>Dai uno sguardo alla pagina </a:t>
            </a:r>
            <a:r>
              <a:rPr lang="it-IT" sz="1500" dirty="0">
                <a:solidFill>
                  <a:schemeClr val="bg1">
                    <a:lumMod val="7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Guida</a:t>
            </a:r>
          </a:p>
          <a:p>
            <a:pPr lvl="0"/>
            <a:endParaRPr lang="en-US" sz="1350" dirty="0"/>
          </a:p>
          <a:p>
            <a:r>
              <a:rPr lang="it-IT" sz="1800" dirty="0">
                <a:solidFill>
                  <a:schemeClr val="bg1">
                    <a:lumMod val="50000"/>
                  </a:schemeClr>
                </a:solidFill>
              </a:rPr>
              <a:t>Cerchi una consulenza?</a:t>
            </a:r>
          </a:p>
          <a:p>
            <a:pPr lvl="1"/>
            <a:r>
              <a:rPr lang="it-IT" sz="1500" dirty="0">
                <a:solidFill>
                  <a:schemeClr val="bg1">
                    <a:lumMod val="75000"/>
                  </a:schemeClr>
                </a:solidFill>
              </a:rPr>
              <a:t>Visita la sezione delle risorse per trovare ispirazione e altre idee su come organizzare un’attività, anche senza computer!</a:t>
            </a:r>
          </a:p>
        </p:txBody>
      </p:sp>
      <p:pic>
        <p:nvPicPr>
          <p:cNvPr id="4098" name="Picture 2" descr="S:\F17001 - DG COMM Media Relations\3_Work\33_Work-in-process\8510150 - DG CONNECT EU Code Week\3_Work\WP2\Materials\1.Test MXG\visuals update ppt\PPT visuals_Black girl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082" y="1510351"/>
            <a:ext cx="2430000" cy="2429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1FAFFD63-7446-6E94-D37A-7A9378B86FAC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47592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1907704" y="715334"/>
            <a:ext cx="6550496" cy="339447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 sz="1600" dirty="0">
                <a:solidFill>
                  <a:schemeClr val="tx2"/>
                </a:solidFill>
              </a:rPr>
              <a:t>Diverse sezioni del sito web dell’EU Code Week ti permettono di trovare ispirazione per iniziare a organizzare attività di programmazione nella tua aula:</a:t>
            </a:r>
          </a:p>
          <a:p>
            <a:pPr marL="556895" lvl="1" indent="-213995"/>
            <a:r>
              <a:rPr lang="it-IT" sz="1400" dirty="0">
                <a:solidFill>
                  <a:schemeClr val="tx2"/>
                </a:solidFill>
              </a:rPr>
              <a:t>Maggiori informazioni sul </a:t>
            </a:r>
            <a:r>
              <a:rPr lang="it-IT" sz="1400" dirty="0">
                <a:solidFill>
                  <a:schemeClr val="tx2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perché è importante programmare nelle scuole</a:t>
            </a:r>
          </a:p>
          <a:p>
            <a:pPr marL="556895" lvl="1" indent="-213995"/>
            <a:r>
              <a:rPr lang="it-IT" sz="1400" dirty="0">
                <a:solidFill>
                  <a:schemeClr val="tx2"/>
                </a:solidFill>
              </a:rPr>
              <a:t>Informazioni sulla </a:t>
            </a:r>
            <a:r>
              <a:rPr lang="it-IT" sz="1400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didattica a distanza</a:t>
            </a:r>
          </a:p>
          <a:p>
            <a:pPr marL="556895" lvl="1" indent="-213995"/>
            <a:r>
              <a:rPr lang="it-IT" sz="1400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Moduli di formazione per insegnanti</a:t>
            </a:r>
            <a:r>
              <a:rPr lang="it-IT" sz="1400" dirty="0">
                <a:solidFill>
                  <a:schemeClr val="tx2"/>
                </a:solidFill>
              </a:rPr>
              <a:t> gratuiti, compresi piani delle lezioni pronti all’uso</a:t>
            </a:r>
          </a:p>
          <a:p>
            <a:pPr marL="556895" lvl="1" indent="-213995"/>
            <a:r>
              <a:rPr lang="it-IT" sz="1400" dirty="0">
                <a:solidFill>
                  <a:schemeClr val="tx2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Serie di podcast sull’EU Code Week</a:t>
            </a:r>
            <a:r>
              <a:rPr lang="it-IT" sz="1400" dirty="0">
                <a:solidFill>
                  <a:schemeClr val="tx2"/>
                </a:solidFill>
              </a:rPr>
              <a:t> incentrati su vari argomenti stimolanti</a:t>
            </a:r>
          </a:p>
          <a:p>
            <a:pPr marL="556895" lvl="1" indent="-213995"/>
            <a:r>
              <a:rPr lang="it-IT" sz="1400" dirty="0">
                <a:solidFill>
                  <a:schemeClr val="tx2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Risorse aggiuntive</a:t>
            </a:r>
            <a:r>
              <a:rPr lang="it-IT" sz="1400" dirty="0">
                <a:solidFill>
                  <a:schemeClr val="tx2"/>
                </a:solidFill>
              </a:rPr>
              <a:t>, create da partner e dalla community</a:t>
            </a:r>
          </a:p>
          <a:p>
            <a:pPr marL="556895" lvl="1" indent="-213995"/>
            <a:endParaRPr lang="fr-BE" sz="1400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907704" y="103830"/>
            <a:ext cx="6550496" cy="857250"/>
          </a:xfrm>
        </p:spPr>
        <p:txBody>
          <a:bodyPr/>
          <a:lstStyle/>
          <a:p>
            <a:r>
              <a:rPr lang="it-IT" dirty="0"/>
              <a:t>Risorse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4294967295"/>
          </p:nvPr>
        </p:nvSpPr>
        <p:spPr>
          <a:xfrm>
            <a:off x="0" y="4870450"/>
            <a:ext cx="2362200" cy="273050"/>
          </a:xfrm>
          <a:prstGeom prst="rect">
            <a:avLst/>
          </a:prstGeom>
        </p:spPr>
        <p:txBody>
          <a:bodyPr/>
          <a:lstStyle/>
          <a:p>
            <a:fld id="{ABA3E724-162C-434E-BC47-13AF86BC7030}" type="datetime1">
              <a:rPr lang="fr-BE" smtClean="0"/>
              <a:t>06-10-23</a:t>
            </a:fld>
            <a:endParaRPr lang="fr-BE"/>
          </a:p>
        </p:txBody>
      </p:sp>
      <p:pic>
        <p:nvPicPr>
          <p:cNvPr id="5122" name="Picture 2" descr="S:\F17001 - DG COMM Media Relations\3_Work\33_Work-in-process\8510150 - DG CONNECT EU Code Week\3_Work\WP2\Materials\1.Test MXG\visuals update ppt\PPT visuals_Schools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8373" y="3424872"/>
            <a:ext cx="2799289" cy="1424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Espace réservé du numéro de diapositive 5">
            <a:extLst>
              <a:ext uri="{FF2B5EF4-FFF2-40B4-BE49-F238E27FC236}">
                <a16:creationId xmlns:a16="http://schemas.microsoft.com/office/drawing/2014/main" id="{8E615B53-D213-AC5B-ABD9-EAE9E65147B0}"/>
              </a:ext>
            </a:extLst>
          </p:cNvPr>
          <p:cNvSpPr txBox="1">
            <a:spLocks/>
          </p:cNvSpPr>
          <p:nvPr/>
        </p:nvSpPr>
        <p:spPr>
          <a:xfrm>
            <a:off x="6634843" y="4720771"/>
            <a:ext cx="1543050" cy="273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ADC8477-BC60-482C-A504-EEFEAA9040EE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0596560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Personnalisé 2">
      <a:dk1>
        <a:srgbClr val="EB5C36"/>
      </a:dk1>
      <a:lt1>
        <a:srgbClr val="1F497D"/>
      </a:lt1>
      <a:dk2>
        <a:srgbClr val="000000"/>
      </a:dk2>
      <a:lt2>
        <a:srgbClr val="FFFFFF"/>
      </a:lt2>
      <a:accent1>
        <a:srgbClr val="EB5C36"/>
      </a:accent1>
      <a:accent2>
        <a:srgbClr val="FFFD3A"/>
      </a:accent2>
      <a:accent3>
        <a:srgbClr val="00B7ED"/>
      </a:accent3>
      <a:accent4>
        <a:srgbClr val="981A80"/>
      </a:accent4>
      <a:accent5>
        <a:srgbClr val="E5007E"/>
      </a:accent5>
      <a:accent6>
        <a:srgbClr val="F79646"/>
      </a:accent6>
      <a:hlink>
        <a:srgbClr val="1F497D"/>
      </a:hlink>
      <a:folHlink>
        <a:srgbClr val="800080"/>
      </a:folHlink>
    </a:clrScheme>
    <a:fontScheme name="EU Code Week">
      <a:majorFont>
        <a:latin typeface="EC Square Sans Pro Medium"/>
        <a:ea typeface=""/>
        <a:cs typeface=""/>
      </a:majorFont>
      <a:minorFont>
        <a:latin typeface="EC Square Sans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U_CodeWeek_02.07.19" id="{6342E7A0-DA07-6045-B0F6-EE6999B57C28}" vid="{398CF691-A9BA-404C-A50B-0594E4ECF492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df8c997-6be4-4ad3-bcd7-b437e60cf1dd" xsi:nil="true"/>
    <lcf76f155ced4ddcb4097134ff3c332f xmlns="28ed548b-06d4-4d5d-ada0-bc6201e4ab8f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0BA3EA1FE41A48A631AA12CEBB2FF0" ma:contentTypeVersion="16" ma:contentTypeDescription="Create a new document." ma:contentTypeScope="" ma:versionID="bed21df8de78f7fb3ea9c263be06fc82">
  <xsd:schema xmlns:xsd="http://www.w3.org/2001/XMLSchema" xmlns:xs="http://www.w3.org/2001/XMLSchema" xmlns:p="http://schemas.microsoft.com/office/2006/metadata/properties" xmlns:ns2="28ed548b-06d4-4d5d-ada0-bc6201e4ab8f" xmlns:ns3="3df8c997-6be4-4ad3-bcd7-b437e60cf1dd" targetNamespace="http://schemas.microsoft.com/office/2006/metadata/properties" ma:root="true" ma:fieldsID="18e2d61e666c1264bdeec321e58b01a1" ns2:_="" ns3:_="">
    <xsd:import namespace="28ed548b-06d4-4d5d-ada0-bc6201e4ab8f"/>
    <xsd:import namespace="3df8c997-6be4-4ad3-bcd7-b437e60cf1d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ed548b-06d4-4d5d-ada0-bc6201e4ab8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f8c997-6be4-4ad3-bcd7-b437e60cf1dd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0b8cd80-49c4-47a4-a63e-d0803dbde60a}" ma:internalName="TaxCatchAll" ma:showField="CatchAllData" ma:web="3df8c997-6be4-4ad3-bcd7-b437e60cf1d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3ACEADB-6305-47AB-9806-7C50C9386B80}">
  <ds:schemaRefs>
    <ds:schemaRef ds:uri="http://schemas.microsoft.com/office/2006/metadata/properties"/>
    <ds:schemaRef ds:uri="http://www.w3.org/2000/xmlns/"/>
    <ds:schemaRef ds:uri="3df8c997-6be4-4ad3-bcd7-b437e60cf1dd"/>
    <ds:schemaRef ds:uri="http://www.w3.org/2001/XMLSchema-instance"/>
    <ds:schemaRef ds:uri="28ed548b-06d4-4d5d-ada0-bc6201e4ab8f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E34E2FF-10B8-4521-9CB1-FD34432A66B1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28ed548b-06d4-4d5d-ada0-bc6201e4ab8f"/>
    <ds:schemaRef ds:uri="3df8c997-6be4-4ad3-bcd7-b437e60cf1dd"/>
  </ds:schemaRefs>
</ds:datastoreItem>
</file>

<file path=customXml/itemProps3.xml><?xml version="1.0" encoding="utf-8"?>
<ds:datastoreItem xmlns:ds="http://schemas.openxmlformats.org/officeDocument/2006/customXml" ds:itemID="{56194A68-4DBA-4635-9301-D5EB85424CA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EU_CodeWeek_02.07.19_V2</Template>
  <TotalTime>0</TotalTime>
  <Words>492</Words>
  <Application>Microsoft Office PowerPoint</Application>
  <PresentationFormat>Presentazione su schermo (16:9)</PresentationFormat>
  <Paragraphs>100</Paragraphs>
  <Slides>13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1_Office Theme</vt:lpstr>
      <vt:lpstr>L’EU Code Week a scuola</vt:lpstr>
      <vt:lpstr>Cos’è l’EU Code Week?</vt:lpstr>
      <vt:lpstr>Quali sono gli obiettivi?</vt:lpstr>
      <vt:lpstr>Cos’è la programmazione?</vt:lpstr>
      <vt:lpstr>Perché a scuola?</vt:lpstr>
      <vt:lpstr>Come scendere in campo?</vt:lpstr>
      <vt:lpstr>Registra la tua attività sulla mappa</vt:lpstr>
      <vt:lpstr>Dove trovare assistenza e informazioni?</vt:lpstr>
      <vt:lpstr>Risorse</vt:lpstr>
      <vt:lpstr>Sei alla ricerca di una sfida?</vt:lpstr>
      <vt:lpstr>Toolkit per insegnanti</vt:lpstr>
      <vt:lpstr>Contattaci</vt:lpstr>
      <vt:lpstr>Collegati a #CodeWeek</vt:lpstr>
    </vt:vector>
  </TitlesOfParts>
  <Company>GCG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Code Week at School</dc:title>
  <dc:creator>Gillebert, Margaux</dc:creator>
  <cp:lastModifiedBy>Veronica Giorgianni</cp:lastModifiedBy>
  <cp:revision>39</cp:revision>
  <dcterms:created xsi:type="dcterms:W3CDTF">2019-07-05T07:41:55Z</dcterms:created>
  <dcterms:modified xsi:type="dcterms:W3CDTF">2023-10-06T19:20:21Z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0x0101006F0BA3EA1FE41A48A631AA12CEBB2FF0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2022-04-12T07:00:43Z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6a9fe2e2-d0b9-405e-b4f3-387b0aeffee8</vt:lpwstr>
  </property>
  <property fmtid="{D5CDD505-2E9C-101B-9397-08002B2CF9AE}" pid="9" name="MSIP_Label_6bd9ddd1-4d20-43f6-abfa-fc3c07406f94_ContentBits">
    <vt:lpwstr>0</vt:lpwstr>
  </property>
  <property fmtid="{D5CDD505-2E9C-101B-9397-08002B2CF9AE}" pid="10" name="MediaServiceImageTags">
    <vt:lpwstr/>
  </property>
</Properties>
</file>